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3" r:id="rId5"/>
    <p:sldId id="264" r:id="rId6"/>
    <p:sldId id="277" r:id="rId7"/>
    <p:sldId id="279" r:id="rId8"/>
    <p:sldId id="274" r:id="rId9"/>
    <p:sldId id="281" r:id="rId10"/>
    <p:sldId id="282" r:id="rId11"/>
    <p:sldId id="284" r:id="rId12"/>
    <p:sldId id="285" r:id="rId13"/>
    <p:sldId id="287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D7B4A-435B-45B7-B070-F108B29BDC4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095799-14D2-4DFE-B3A0-0B8F03E343E0}">
      <dgm:prSet phldrT="[Текст]"/>
      <dgm:spPr>
        <a:noFill/>
        <a:ln w="38100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Новое в аттестации</a:t>
          </a:r>
          <a:endParaRPr lang="ru-RU" b="1" dirty="0">
            <a:solidFill>
              <a:srgbClr val="FF0000"/>
            </a:solidFill>
          </a:endParaRPr>
        </a:p>
      </dgm:t>
    </dgm:pt>
    <dgm:pt modelId="{C2B330A9-E37A-407F-B1D3-9A40486E504B}" type="parTrans" cxnId="{2C1DF0EC-AFB4-4131-97D7-B06D3FD9DCC2}">
      <dgm:prSet/>
      <dgm:spPr/>
      <dgm:t>
        <a:bodyPr/>
        <a:lstStyle/>
        <a:p>
          <a:endParaRPr lang="ru-RU"/>
        </a:p>
      </dgm:t>
    </dgm:pt>
    <dgm:pt modelId="{84990D84-5B5B-4ABE-B7ED-335A3F2C9343}" type="sibTrans" cxnId="{2C1DF0EC-AFB4-4131-97D7-B06D3FD9DCC2}">
      <dgm:prSet/>
      <dgm:spPr/>
      <dgm:t>
        <a:bodyPr/>
        <a:lstStyle/>
        <a:p>
          <a:endParaRPr lang="ru-RU"/>
        </a:p>
      </dgm:t>
    </dgm:pt>
    <dgm:pt modelId="{A495DE7A-2D45-491B-BEFE-F09B7E560416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algn="just"/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ОБЯЗАТЕЛЬНАЯ  АТТЕСТАЦИЯ </a:t>
          </a:r>
          <a:r>
            <a:rPr lang="ru-RU" sz="2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на соответствие  занимаемой должности, в рамках которой проводится оценка знаний педагогов </a:t>
          </a:r>
          <a:r>
            <a:rPr lang="ru-RU" sz="2000" b="1" i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(Административный Регламент МО и Н РТ)</a:t>
          </a:r>
          <a:endParaRPr lang="ru-RU" sz="2000" b="1" i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A63CE77-9FA8-411F-8C46-9A80467515C6}" type="parTrans" cxnId="{FAE36575-91C5-481D-82F0-9CDF17132DD1}">
      <dgm:prSet/>
      <dgm:spPr>
        <a:ln>
          <a:solidFill>
            <a:srgbClr val="000099"/>
          </a:solidFill>
        </a:ln>
      </dgm:spPr>
      <dgm:t>
        <a:bodyPr/>
        <a:lstStyle/>
        <a:p>
          <a:endParaRPr lang="ru-RU"/>
        </a:p>
      </dgm:t>
    </dgm:pt>
    <dgm:pt modelId="{813411AC-DE72-40C4-93A9-C020D7A74060}" type="sibTrans" cxnId="{FAE36575-91C5-481D-82F0-9CDF17132DD1}">
      <dgm:prSet/>
      <dgm:spPr/>
      <dgm:t>
        <a:bodyPr/>
        <a:lstStyle/>
        <a:p>
          <a:endParaRPr lang="ru-RU"/>
        </a:p>
      </dgm:t>
    </dgm:pt>
    <dgm:pt modelId="{3DC2D052-903E-4BE0-957D-166A88BFE7EF}">
      <dgm:prSet custT="1"/>
      <dgm:spPr>
        <a:ln>
          <a:solidFill>
            <a:srgbClr val="000099"/>
          </a:solidFill>
        </a:ln>
      </dgm:spPr>
      <dgm:t>
        <a:bodyPr/>
        <a:lstStyle/>
        <a:p>
          <a:pPr algn="just" rtl="0"/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МЕТОДИКА ОЦЕНКИ КВАЛИФИКАЦИИ ПЕДАГОГИЧЕСКИХ     РАБОТНИКОВ, рекомендованная МО и Н РФ для проведения аттестации в регионах</a:t>
          </a:r>
          <a:endParaRPr lang="ru-RU" sz="20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8BF481-E4DE-4D29-9C82-89F9A8769CE1}" type="parTrans" cxnId="{1B95D2D4-7957-4F5C-A668-56EC5717583B}">
      <dgm:prSet/>
      <dgm:spPr>
        <a:ln>
          <a:solidFill>
            <a:srgbClr val="000099"/>
          </a:solidFill>
        </a:ln>
      </dgm:spPr>
      <dgm:t>
        <a:bodyPr/>
        <a:lstStyle/>
        <a:p>
          <a:endParaRPr lang="ru-RU"/>
        </a:p>
      </dgm:t>
    </dgm:pt>
    <dgm:pt modelId="{348C547F-B995-446B-816A-8FB62C1A022B}" type="sibTrans" cxnId="{1B95D2D4-7957-4F5C-A668-56EC5717583B}">
      <dgm:prSet/>
      <dgm:spPr/>
      <dgm:t>
        <a:bodyPr/>
        <a:lstStyle/>
        <a:p>
          <a:endParaRPr lang="ru-RU"/>
        </a:p>
      </dgm:t>
    </dgm:pt>
    <dgm:pt modelId="{7908B64F-18B1-48E3-A266-37C3C413DE69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algn="just" rtl="0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ОБЯЗАТЕЛЬНАЯ ЭКСПЕРТИЗА </a:t>
          </a:r>
          <a:r>
            <a:rPr lang="ru-RU" sz="20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аттестации на квалификационные категории (высшую или первую)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B42161D-6E82-46A3-BAB0-C303D036C51C}" type="parTrans" cxnId="{C28C0F27-2AB2-491B-8194-21884A02F4D0}">
      <dgm:prSet/>
      <dgm:spPr>
        <a:ln>
          <a:solidFill>
            <a:srgbClr val="000099"/>
          </a:solidFill>
        </a:ln>
      </dgm:spPr>
      <dgm:t>
        <a:bodyPr/>
        <a:lstStyle/>
        <a:p>
          <a:endParaRPr lang="ru-RU"/>
        </a:p>
      </dgm:t>
    </dgm:pt>
    <dgm:pt modelId="{3850306E-211C-444E-8068-6CA8FA6BA501}" type="sibTrans" cxnId="{C28C0F27-2AB2-491B-8194-21884A02F4D0}">
      <dgm:prSet/>
      <dgm:spPr/>
      <dgm:t>
        <a:bodyPr/>
        <a:lstStyle/>
        <a:p>
          <a:endParaRPr lang="ru-RU"/>
        </a:p>
      </dgm:t>
    </dgm:pt>
    <dgm:pt modelId="{15CCAC0A-A7E6-4981-B458-6518058E5B2A}" type="pres">
      <dgm:prSet presAssocID="{353D7B4A-435B-45B7-B070-F108B29BDC4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DBB724-4646-4C39-A4A6-8358D9B57BE4}" type="pres">
      <dgm:prSet presAssocID="{EF095799-14D2-4DFE-B3A0-0B8F03E343E0}" presName="root" presStyleCnt="0"/>
      <dgm:spPr/>
    </dgm:pt>
    <dgm:pt modelId="{4EF7A39B-3CB5-4792-B4FE-6985A3482B8D}" type="pres">
      <dgm:prSet presAssocID="{EF095799-14D2-4DFE-B3A0-0B8F03E343E0}" presName="rootComposite" presStyleCnt="0"/>
      <dgm:spPr/>
    </dgm:pt>
    <dgm:pt modelId="{3A0CF7B7-1DD5-4005-A65D-AB27A81B14EA}" type="pres">
      <dgm:prSet presAssocID="{EF095799-14D2-4DFE-B3A0-0B8F03E343E0}" presName="rootText" presStyleLbl="node1" presStyleIdx="0" presStyleCnt="1" custScaleX="872854" custScaleY="202553" custLinFactNeighborX="3593" custLinFactNeighborY="-89354"/>
      <dgm:spPr/>
      <dgm:t>
        <a:bodyPr/>
        <a:lstStyle/>
        <a:p>
          <a:endParaRPr lang="ru-RU"/>
        </a:p>
      </dgm:t>
    </dgm:pt>
    <dgm:pt modelId="{4CF22F6E-3D67-4685-9C98-ED7D3F16B163}" type="pres">
      <dgm:prSet presAssocID="{EF095799-14D2-4DFE-B3A0-0B8F03E343E0}" presName="rootConnector" presStyleLbl="node1" presStyleIdx="0" presStyleCnt="1"/>
      <dgm:spPr/>
      <dgm:t>
        <a:bodyPr/>
        <a:lstStyle/>
        <a:p>
          <a:endParaRPr lang="ru-RU"/>
        </a:p>
      </dgm:t>
    </dgm:pt>
    <dgm:pt modelId="{BF3BCFAB-EDB2-43B3-AD7B-5E18C81FE7D4}" type="pres">
      <dgm:prSet presAssocID="{EF095799-14D2-4DFE-B3A0-0B8F03E343E0}" presName="childShape" presStyleCnt="0"/>
      <dgm:spPr/>
    </dgm:pt>
    <dgm:pt modelId="{C901C136-5EBE-4434-A5FF-D47D6EA30A37}" type="pres">
      <dgm:prSet presAssocID="{8A63CE77-9FA8-411F-8C46-9A80467515C6}" presName="Name13" presStyleLbl="parChTrans1D2" presStyleIdx="0" presStyleCnt="3"/>
      <dgm:spPr/>
      <dgm:t>
        <a:bodyPr/>
        <a:lstStyle/>
        <a:p>
          <a:endParaRPr lang="ru-RU"/>
        </a:p>
      </dgm:t>
    </dgm:pt>
    <dgm:pt modelId="{2969BFDC-AA67-404D-9D17-BFAA1EF7D889}" type="pres">
      <dgm:prSet presAssocID="{A495DE7A-2D45-491B-BEFE-F09B7E560416}" presName="childText" presStyleLbl="bgAcc1" presStyleIdx="0" presStyleCnt="3" custScaleX="944217" custScaleY="286320" custLinFactNeighborX="-7218" custLinFactNeighborY="-53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56D1A-64DB-41A2-A2ED-FA3F0E4F6E2D}" type="pres">
      <dgm:prSet presAssocID="{1B42161D-6E82-46A3-BAB0-C303D036C51C}" presName="Name13" presStyleLbl="parChTrans1D2" presStyleIdx="1" presStyleCnt="3"/>
      <dgm:spPr/>
      <dgm:t>
        <a:bodyPr/>
        <a:lstStyle/>
        <a:p>
          <a:endParaRPr lang="ru-RU"/>
        </a:p>
      </dgm:t>
    </dgm:pt>
    <dgm:pt modelId="{E6626982-C5A4-4741-B157-3E4D20F0BFCF}" type="pres">
      <dgm:prSet presAssocID="{7908B64F-18B1-48E3-A266-37C3C413DE69}" presName="childText" presStyleLbl="bgAcc1" presStyleIdx="1" presStyleCnt="3" custScaleX="927947" custScaleY="247432" custLinFactNeighborX="2782" custLinFactNeighborY="-28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D7429-CFDC-4938-AE06-1BEB869E8ECF}" type="pres">
      <dgm:prSet presAssocID="{BA8BF481-E4DE-4D29-9C82-89F9A8769CE1}" presName="Name13" presStyleLbl="parChTrans1D2" presStyleIdx="2" presStyleCnt="3"/>
      <dgm:spPr/>
      <dgm:t>
        <a:bodyPr/>
        <a:lstStyle/>
        <a:p>
          <a:endParaRPr lang="ru-RU"/>
        </a:p>
      </dgm:t>
    </dgm:pt>
    <dgm:pt modelId="{AB869DB0-559A-4FBE-88BD-8F5DC7918916}" type="pres">
      <dgm:prSet presAssocID="{3DC2D052-903E-4BE0-957D-166A88BFE7EF}" presName="childText" presStyleLbl="bgAcc1" presStyleIdx="2" presStyleCnt="3" custScaleX="933918" custScaleY="257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95D2D4-7957-4F5C-A668-56EC5717583B}" srcId="{EF095799-14D2-4DFE-B3A0-0B8F03E343E0}" destId="{3DC2D052-903E-4BE0-957D-166A88BFE7EF}" srcOrd="2" destOrd="0" parTransId="{BA8BF481-E4DE-4D29-9C82-89F9A8769CE1}" sibTransId="{348C547F-B995-446B-816A-8FB62C1A022B}"/>
    <dgm:cxn modelId="{F1ADFF1A-D5B0-4323-8E5D-2B5B918DD168}" type="presOf" srcId="{A495DE7A-2D45-491B-BEFE-F09B7E560416}" destId="{2969BFDC-AA67-404D-9D17-BFAA1EF7D889}" srcOrd="0" destOrd="0" presId="urn:microsoft.com/office/officeart/2005/8/layout/hierarchy3"/>
    <dgm:cxn modelId="{8FF3DEBC-509B-4BFB-87E2-E00D7A5F2FE3}" type="presOf" srcId="{3DC2D052-903E-4BE0-957D-166A88BFE7EF}" destId="{AB869DB0-559A-4FBE-88BD-8F5DC7918916}" srcOrd="0" destOrd="0" presId="urn:microsoft.com/office/officeart/2005/8/layout/hierarchy3"/>
    <dgm:cxn modelId="{C28C0F27-2AB2-491B-8194-21884A02F4D0}" srcId="{EF095799-14D2-4DFE-B3A0-0B8F03E343E0}" destId="{7908B64F-18B1-48E3-A266-37C3C413DE69}" srcOrd="1" destOrd="0" parTransId="{1B42161D-6E82-46A3-BAB0-C303D036C51C}" sibTransId="{3850306E-211C-444E-8068-6CA8FA6BA501}"/>
    <dgm:cxn modelId="{F2C8E866-A981-42C8-98D8-59BFAA847946}" type="presOf" srcId="{353D7B4A-435B-45B7-B070-F108B29BDC40}" destId="{15CCAC0A-A7E6-4981-B458-6518058E5B2A}" srcOrd="0" destOrd="0" presId="urn:microsoft.com/office/officeart/2005/8/layout/hierarchy3"/>
    <dgm:cxn modelId="{4672BBB9-0D3E-4CEF-8FB7-A0A04E92FAC9}" type="presOf" srcId="{1B42161D-6E82-46A3-BAB0-C303D036C51C}" destId="{C9B56D1A-64DB-41A2-A2ED-FA3F0E4F6E2D}" srcOrd="0" destOrd="0" presId="urn:microsoft.com/office/officeart/2005/8/layout/hierarchy3"/>
    <dgm:cxn modelId="{50101A5C-7563-4710-9DFF-59B8D80A9FE6}" type="presOf" srcId="{EF095799-14D2-4DFE-B3A0-0B8F03E343E0}" destId="{3A0CF7B7-1DD5-4005-A65D-AB27A81B14EA}" srcOrd="0" destOrd="0" presId="urn:microsoft.com/office/officeart/2005/8/layout/hierarchy3"/>
    <dgm:cxn modelId="{C4DAB993-B1D8-4B95-B6ED-0A4E0FFB9642}" type="presOf" srcId="{BA8BF481-E4DE-4D29-9C82-89F9A8769CE1}" destId="{AE7D7429-CFDC-4938-AE06-1BEB869E8ECF}" srcOrd="0" destOrd="0" presId="urn:microsoft.com/office/officeart/2005/8/layout/hierarchy3"/>
    <dgm:cxn modelId="{FAE36575-91C5-481D-82F0-9CDF17132DD1}" srcId="{EF095799-14D2-4DFE-B3A0-0B8F03E343E0}" destId="{A495DE7A-2D45-491B-BEFE-F09B7E560416}" srcOrd="0" destOrd="0" parTransId="{8A63CE77-9FA8-411F-8C46-9A80467515C6}" sibTransId="{813411AC-DE72-40C4-93A9-C020D7A74060}"/>
    <dgm:cxn modelId="{C75A8948-B692-481E-9E6F-377CC92150A7}" type="presOf" srcId="{7908B64F-18B1-48E3-A266-37C3C413DE69}" destId="{E6626982-C5A4-4741-B157-3E4D20F0BFCF}" srcOrd="0" destOrd="0" presId="urn:microsoft.com/office/officeart/2005/8/layout/hierarchy3"/>
    <dgm:cxn modelId="{2C1DF0EC-AFB4-4131-97D7-B06D3FD9DCC2}" srcId="{353D7B4A-435B-45B7-B070-F108B29BDC40}" destId="{EF095799-14D2-4DFE-B3A0-0B8F03E343E0}" srcOrd="0" destOrd="0" parTransId="{C2B330A9-E37A-407F-B1D3-9A40486E504B}" sibTransId="{84990D84-5B5B-4ABE-B7ED-335A3F2C9343}"/>
    <dgm:cxn modelId="{8C0FC41C-DB13-48FC-B95D-A6AC1C43BD9A}" type="presOf" srcId="{8A63CE77-9FA8-411F-8C46-9A80467515C6}" destId="{C901C136-5EBE-4434-A5FF-D47D6EA30A37}" srcOrd="0" destOrd="0" presId="urn:microsoft.com/office/officeart/2005/8/layout/hierarchy3"/>
    <dgm:cxn modelId="{496DAF42-0018-49BF-B574-92C56B4886EF}" type="presOf" srcId="{EF095799-14D2-4DFE-B3A0-0B8F03E343E0}" destId="{4CF22F6E-3D67-4685-9C98-ED7D3F16B163}" srcOrd="1" destOrd="0" presId="urn:microsoft.com/office/officeart/2005/8/layout/hierarchy3"/>
    <dgm:cxn modelId="{CD52D204-EE74-4036-B34B-B010C405189B}" type="presParOf" srcId="{15CCAC0A-A7E6-4981-B458-6518058E5B2A}" destId="{6DDBB724-4646-4C39-A4A6-8358D9B57BE4}" srcOrd="0" destOrd="0" presId="urn:microsoft.com/office/officeart/2005/8/layout/hierarchy3"/>
    <dgm:cxn modelId="{F5B879C1-3F4D-45B1-B3A8-374664E463AD}" type="presParOf" srcId="{6DDBB724-4646-4C39-A4A6-8358D9B57BE4}" destId="{4EF7A39B-3CB5-4792-B4FE-6985A3482B8D}" srcOrd="0" destOrd="0" presId="urn:microsoft.com/office/officeart/2005/8/layout/hierarchy3"/>
    <dgm:cxn modelId="{8A795315-87DE-4F2C-896C-1E664D753209}" type="presParOf" srcId="{4EF7A39B-3CB5-4792-B4FE-6985A3482B8D}" destId="{3A0CF7B7-1DD5-4005-A65D-AB27A81B14EA}" srcOrd="0" destOrd="0" presId="urn:microsoft.com/office/officeart/2005/8/layout/hierarchy3"/>
    <dgm:cxn modelId="{F3AB778D-EE5E-4726-B998-38E58B80FCDC}" type="presParOf" srcId="{4EF7A39B-3CB5-4792-B4FE-6985A3482B8D}" destId="{4CF22F6E-3D67-4685-9C98-ED7D3F16B163}" srcOrd="1" destOrd="0" presId="urn:microsoft.com/office/officeart/2005/8/layout/hierarchy3"/>
    <dgm:cxn modelId="{998CF238-9097-4B83-9368-8B63BA5BCCA8}" type="presParOf" srcId="{6DDBB724-4646-4C39-A4A6-8358D9B57BE4}" destId="{BF3BCFAB-EDB2-43B3-AD7B-5E18C81FE7D4}" srcOrd="1" destOrd="0" presId="urn:microsoft.com/office/officeart/2005/8/layout/hierarchy3"/>
    <dgm:cxn modelId="{137809CC-385D-4FA1-8A50-F73DEE13DDF1}" type="presParOf" srcId="{BF3BCFAB-EDB2-43B3-AD7B-5E18C81FE7D4}" destId="{C901C136-5EBE-4434-A5FF-D47D6EA30A37}" srcOrd="0" destOrd="0" presId="urn:microsoft.com/office/officeart/2005/8/layout/hierarchy3"/>
    <dgm:cxn modelId="{239D4F06-6932-4A88-AAED-7AB9859E6FC6}" type="presParOf" srcId="{BF3BCFAB-EDB2-43B3-AD7B-5E18C81FE7D4}" destId="{2969BFDC-AA67-404D-9D17-BFAA1EF7D889}" srcOrd="1" destOrd="0" presId="urn:microsoft.com/office/officeart/2005/8/layout/hierarchy3"/>
    <dgm:cxn modelId="{7B1B6EAB-A222-4928-A0F4-19C9B54E427E}" type="presParOf" srcId="{BF3BCFAB-EDB2-43B3-AD7B-5E18C81FE7D4}" destId="{C9B56D1A-64DB-41A2-A2ED-FA3F0E4F6E2D}" srcOrd="2" destOrd="0" presId="urn:microsoft.com/office/officeart/2005/8/layout/hierarchy3"/>
    <dgm:cxn modelId="{D1760C86-BBE4-448E-8FE9-60A790BD7ED8}" type="presParOf" srcId="{BF3BCFAB-EDB2-43B3-AD7B-5E18C81FE7D4}" destId="{E6626982-C5A4-4741-B157-3E4D20F0BFCF}" srcOrd="3" destOrd="0" presId="urn:microsoft.com/office/officeart/2005/8/layout/hierarchy3"/>
    <dgm:cxn modelId="{D608030E-9FCE-4A94-BA84-1E707C13F165}" type="presParOf" srcId="{BF3BCFAB-EDB2-43B3-AD7B-5E18C81FE7D4}" destId="{AE7D7429-CFDC-4938-AE06-1BEB869E8ECF}" srcOrd="4" destOrd="0" presId="urn:microsoft.com/office/officeart/2005/8/layout/hierarchy3"/>
    <dgm:cxn modelId="{9978E01D-98F6-4140-BBD1-BCD3A7D4B131}" type="presParOf" srcId="{BF3BCFAB-EDB2-43B3-AD7B-5E18C81FE7D4}" destId="{AB869DB0-559A-4FBE-88BD-8F5DC791891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CF7B7-1DD5-4005-A65D-AB27A81B14EA}">
      <dsp:nvSpPr>
        <dsp:cNvPr id="0" name=""/>
        <dsp:cNvSpPr/>
      </dsp:nvSpPr>
      <dsp:spPr>
        <a:xfrm>
          <a:off x="36027" y="303671"/>
          <a:ext cx="7716370" cy="895323"/>
        </a:xfrm>
        <a:prstGeom prst="roundRect">
          <a:avLst>
            <a:gd name="adj" fmla="val 10000"/>
          </a:avLst>
        </a:prstGeom>
        <a:noFill/>
        <a:ln w="381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rgbClr val="FF0000"/>
              </a:solidFill>
            </a:rPr>
            <a:t>Новое в аттестации</a:t>
          </a:r>
          <a:endParaRPr lang="ru-RU" sz="4600" b="1" kern="1200" dirty="0">
            <a:solidFill>
              <a:srgbClr val="FF0000"/>
            </a:solidFill>
          </a:endParaRPr>
        </a:p>
      </dsp:txBody>
      <dsp:txXfrm>
        <a:off x="62250" y="329894"/>
        <a:ext cx="7663924" cy="842877"/>
      </dsp:txXfrm>
    </dsp:sp>
    <dsp:sp modelId="{C901C136-5EBE-4434-A5FF-D47D6EA30A37}">
      <dsp:nvSpPr>
        <dsp:cNvPr id="0" name=""/>
        <dsp:cNvSpPr/>
      </dsp:nvSpPr>
      <dsp:spPr>
        <a:xfrm>
          <a:off x="807664" y="1198995"/>
          <a:ext cx="688825" cy="902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891"/>
              </a:lnTo>
              <a:lnTo>
                <a:pt x="688825" y="902891"/>
              </a:lnTo>
            </a:path>
          </a:pathLst>
        </a:custGeom>
        <a:noFill/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9BFDC-AA67-404D-9D17-BFAA1EF7D889}">
      <dsp:nvSpPr>
        <dsp:cNvPr id="0" name=""/>
        <dsp:cNvSpPr/>
      </dsp:nvSpPr>
      <dsp:spPr>
        <a:xfrm>
          <a:off x="1496490" y="1469091"/>
          <a:ext cx="6677797" cy="1265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ОБЯЗАТЕЛЬНАЯ  АТТЕСТАЦИЯ </a:t>
          </a:r>
          <a:r>
            <a:rPr lang="ru-RU" sz="20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на соответствие  занимаемой должности, в рамках которой проводится оценка знаний педагогов </a:t>
          </a:r>
          <a:r>
            <a:rPr lang="ru-RU" sz="2000" b="1" i="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(Административный Регламент МО и Н РТ)</a:t>
          </a:r>
          <a:endParaRPr lang="ru-RU" sz="2000" b="1" i="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33558" y="1506159"/>
        <a:ext cx="6603661" cy="1191454"/>
      </dsp:txXfrm>
    </dsp:sp>
    <dsp:sp modelId="{C9B56D1A-64DB-41A2-A2ED-FA3F0E4F6E2D}">
      <dsp:nvSpPr>
        <dsp:cNvPr id="0" name=""/>
        <dsp:cNvSpPr/>
      </dsp:nvSpPr>
      <dsp:spPr>
        <a:xfrm>
          <a:off x="807664" y="1198995"/>
          <a:ext cx="759548" cy="230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108"/>
              </a:lnTo>
              <a:lnTo>
                <a:pt x="759548" y="2302108"/>
              </a:lnTo>
            </a:path>
          </a:pathLst>
        </a:custGeom>
        <a:noFill/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26982-C5A4-4741-B157-3E4D20F0BFCF}">
      <dsp:nvSpPr>
        <dsp:cNvPr id="0" name=""/>
        <dsp:cNvSpPr/>
      </dsp:nvSpPr>
      <dsp:spPr>
        <a:xfrm>
          <a:off x="1567213" y="2954255"/>
          <a:ext cx="6562731" cy="1093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ОБЯЗАТЕЛЬНАЯ ЭКСПЕРТИЗА </a:t>
          </a:r>
          <a:r>
            <a:rPr lang="ru-RU" sz="2000" b="1" kern="12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аттестации на квалификационные категории (высшую или первую)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99246" y="2986288"/>
        <a:ext cx="6498665" cy="1029631"/>
      </dsp:txXfrm>
    </dsp:sp>
    <dsp:sp modelId="{AE7D7429-CFDC-4938-AE06-1BEB869E8ECF}">
      <dsp:nvSpPr>
        <dsp:cNvPr id="0" name=""/>
        <dsp:cNvSpPr/>
      </dsp:nvSpPr>
      <dsp:spPr>
        <a:xfrm>
          <a:off x="807664" y="1198995"/>
          <a:ext cx="739873" cy="3654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4407"/>
              </a:lnTo>
              <a:lnTo>
                <a:pt x="739873" y="3654407"/>
              </a:lnTo>
            </a:path>
          </a:pathLst>
        </a:custGeom>
        <a:noFill/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69DB0-559A-4FBE-88BD-8F5DC7918916}">
      <dsp:nvSpPr>
        <dsp:cNvPr id="0" name=""/>
        <dsp:cNvSpPr/>
      </dsp:nvSpPr>
      <dsp:spPr>
        <a:xfrm>
          <a:off x="1547538" y="4284760"/>
          <a:ext cx="6604959" cy="113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МЕТОДИКА ОЦЕНКИ КВАЛИФИКАЦИИ ПЕДАГОГИЧЕСКИХ     РАБОТНИКОВ, рекомендованная МО и Н РФ для проведения аттестации в регионах</a:t>
          </a:r>
          <a:endParaRPr lang="ru-RU" sz="20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80848" y="4318070"/>
        <a:ext cx="6538339" cy="1070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29.04.2015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altLang="ru-RU" sz="36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Приоритетное направление кадровой политики в системе </a:t>
            </a:r>
            <a:r>
              <a:rPr lang="ru-RU" altLang="ru-RU" sz="36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образования</a:t>
            </a:r>
            <a:r>
              <a:rPr lang="ru-RU" altLang="ru-RU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7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107950" y="169863"/>
            <a:ext cx="8785225" cy="60753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altLang="ru-RU" sz="2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endParaRPr lang="ru-RU" alt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endParaRPr lang="ru-RU" alt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Отказ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работника от прохождения аттестации с целью 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подтверждения  соответствия занимаемой  должности 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является  нарушением трудовой дисциплины, влекущее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за собой дисциплинарные взыскания в соответствии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со  статьей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192 ТК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РФ</a:t>
            </a:r>
          </a:p>
          <a:p>
            <a:pPr algn="just">
              <a:spcBef>
                <a:spcPct val="20000"/>
              </a:spcBef>
            </a:pPr>
            <a:endParaRPr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ОТВЕТСТВЕННОСТЬ РАБОТОДАТЕЛЯ</a:t>
            </a:r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за своевременное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проведение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аттестации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с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целью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подтверждения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соответствия  занимаемой  должности 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работником</a:t>
            </a:r>
            <a:endParaRPr lang="ru-RU" alt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rgbClr val="990000"/>
                </a:solidFill>
                <a:latin typeface="Times New Roman" pitchFamily="18" charset="0"/>
              </a:rPr>
              <a:t>- </a:t>
            </a:r>
          </a:p>
        </p:txBody>
      </p:sp>
      <p:sp>
        <p:nvSpPr>
          <p:cNvPr id="33796" name="Заголовок 2"/>
          <p:cNvSpPr>
            <a:spLocks/>
          </p:cNvSpPr>
          <p:nvPr/>
        </p:nvSpPr>
        <p:spPr bwMode="auto">
          <a:xfrm>
            <a:off x="401300" y="-387424"/>
            <a:ext cx="85169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ОТВЕТСТВЕННОСТЬ РАБОТНИКА</a:t>
            </a:r>
          </a:p>
        </p:txBody>
      </p:sp>
    </p:spTree>
    <p:extLst>
      <p:ext uri="{BB962C8B-B14F-4D97-AF65-F5344CB8AC3E}">
        <p14:creationId xmlns:p14="http://schemas.microsoft.com/office/powerpoint/2010/main" val="241972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8000578B-D81B-4F3B-B235-2C48BD6EF4A4}" type="slidenum">
              <a:rPr lang="ru-RU" altLang="ru-RU" sz="1200">
                <a:solidFill>
                  <a:schemeClr val="tx1"/>
                </a:solidFill>
                <a:latin typeface="Verdana" pitchFamily="34" charset="0"/>
              </a:rPr>
              <a:pPr algn="r" eaLnBrk="1" hangingPunct="1"/>
              <a:t>11</a:t>
            </a:fld>
            <a:endParaRPr lang="ru-RU" altLang="ru-RU" sz="12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107950" y="169863"/>
            <a:ext cx="8785225" cy="60753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ru-RU" altLang="ru-RU" sz="28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8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Не подлежат аттестации работники: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имеющие квалификационные категории,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проработавшие в должности менее 2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лет в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организации;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ru-RU" alt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беременные 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женщины, либо находящиеся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в отпуске по беременности  и родам или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 уходу за ребенком до 3-х лет;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2.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отсутствовавшие на рабочем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месте более 4-х месяцев .</a:t>
            </a: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rgbClr val="990000"/>
                </a:solidFill>
                <a:latin typeface="Times New Roman" pitchFamily="18" charset="0"/>
              </a:rPr>
              <a:t>- </a:t>
            </a:r>
          </a:p>
        </p:txBody>
      </p:sp>
      <p:sp>
        <p:nvSpPr>
          <p:cNvPr id="35844" name="Заголовок 2"/>
          <p:cNvSpPr>
            <a:spLocks/>
          </p:cNvSpPr>
          <p:nvPr/>
        </p:nvSpPr>
        <p:spPr bwMode="auto">
          <a:xfrm>
            <a:off x="366713" y="120650"/>
            <a:ext cx="78771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ОБЯЗАТЕЛЬНАЯ  АТТЕСТАЦИЯ</a:t>
            </a:r>
          </a:p>
        </p:txBody>
      </p:sp>
    </p:spTree>
    <p:extLst>
      <p:ext uri="{BB962C8B-B14F-4D97-AF65-F5344CB8AC3E}">
        <p14:creationId xmlns:p14="http://schemas.microsoft.com/office/powerpoint/2010/main" val="1070602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107950" y="169863"/>
            <a:ext cx="8785225" cy="60753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Их аттестация возможна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 п. 1. не ранее,  чем через 2 года после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их выхода с отпуска</a:t>
            </a: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 п.2. не ранее,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чем через год после выхода их на работу </a:t>
            </a:r>
          </a:p>
        </p:txBody>
      </p:sp>
      <p:sp>
        <p:nvSpPr>
          <p:cNvPr id="36868" name="Заголовок 2"/>
          <p:cNvSpPr>
            <a:spLocks/>
          </p:cNvSpPr>
          <p:nvPr/>
        </p:nvSpPr>
        <p:spPr bwMode="auto">
          <a:xfrm>
            <a:off x="366713" y="120650"/>
            <a:ext cx="8516937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</a:rPr>
              <a:t>СРОК ИХ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2053414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79388" y="620688"/>
            <a:ext cx="8713787" cy="63357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ОРГАНИЗАЦИЯ ОБЯЗАТЕЛЬНОЙ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АТТЕСТАЦИИ </a:t>
            </a:r>
          </a:p>
          <a:p>
            <a:pPr algn="ctr" eaLnBrk="1" hangingPunct="1"/>
            <a:endParaRPr lang="ru-RU" altLang="ru-RU" sz="2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ЛОКАЛЬНЫЕ АКТЫ</a:t>
            </a:r>
          </a:p>
          <a:p>
            <a:pPr algn="ctr" eaLnBrk="1" hangingPunct="1"/>
            <a:endParaRPr lang="ru-RU" altLang="ru-RU" sz="2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отдельный приказ по утверждению Положения 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об аттестационной комиссии ОО, согласованного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с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профкомом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(последний пункт: условия и сроки хранения 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документов по аттестации);</a:t>
            </a:r>
          </a:p>
          <a:p>
            <a:pPr marL="342900" indent="-342900" algn="just">
              <a:buFontTx/>
              <a:buChar char="-"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приказ о создании АК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ОО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, в которую входит председатель 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профкома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(на год);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приказ об аттестации педагогических работников.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Внимание: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во всех локальных актах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с 2014 года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исключить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онятие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«форма квалификационных испытаний»,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заменив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его на </a:t>
            </a:r>
            <a:r>
              <a:rPr lang="ru-RU" alt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«оценку профессиональных знаний».</a:t>
            </a:r>
          </a:p>
          <a:p>
            <a:pPr algn="just" eaLnBrk="1" hangingPunct="1"/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just" eaLnBrk="1" hangingPunct="1"/>
            <a:endParaRPr lang="ru-RU" altLang="ru-RU" sz="2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ctr" eaLnBrk="1" hangingPunct="1"/>
            <a:endParaRPr lang="ru-RU" altLang="ru-RU" sz="26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endParaRPr lang="ru-RU" altLang="ru-RU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81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207963" y="136525"/>
            <a:ext cx="8785225" cy="60753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Оценка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профессиональных знаний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аттестуемых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педагогов </a:t>
            </a:r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/>
            <a:endParaRPr lang="ru-RU" altLang="ru-RU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Проводится 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аттестационной </a:t>
            </a: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комиссией ОО</a:t>
            </a:r>
          </a:p>
          <a:p>
            <a:pPr eaLnBrk="1" hangingPunct="1"/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по </a:t>
            </a: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графику согласно приказу </a:t>
            </a:r>
          </a:p>
          <a:p>
            <a:pPr eaLnBrk="1" hangingPunct="1"/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(единого графика нет)</a:t>
            </a:r>
            <a:endParaRPr lang="ru-RU" alt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/>
            <a:endParaRPr lang="ru-RU" altLang="ru-RU" sz="28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Альтернативные </a:t>
            </a:r>
            <a:r>
              <a:rPr lang="ru-RU" altLang="ru-RU" sz="2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формы:</a:t>
            </a:r>
          </a:p>
          <a:p>
            <a:pPr eaLnBrk="1" hangingPunct="1">
              <a:buFontTx/>
              <a:buChar char="-"/>
            </a:pP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решение 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педагогических ситуаций</a:t>
            </a:r>
          </a:p>
          <a:p>
            <a:pPr eaLnBrk="1" hangingPunct="1"/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составление 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конспекта урока (занятия) </a:t>
            </a:r>
            <a:endParaRPr lang="ru-RU" altLang="ru-RU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marL="457200" indent="-457200" eaLnBrk="1" hangingPunct="1">
              <a:buFontTx/>
              <a:buChar char="-"/>
            </a:pPr>
            <a:r>
              <a:rPr lang="ru-RU" alt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тестовые задания </a:t>
            </a:r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(разрабатывает и утверждает </a:t>
            </a:r>
          </a:p>
          <a:p>
            <a:pPr eaLnBrk="1" hangingPunct="1"/>
            <a:r>
              <a:rPr lang="ru-RU" alt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сама АК ОО)</a:t>
            </a:r>
            <a:endParaRPr lang="ru-RU" alt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/>
            <a:endParaRPr lang="ru-RU" alt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79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179388" y="188913"/>
            <a:ext cx="8713787" cy="63357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 eaLnBrk="1" hangingPunct="1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ПОРЯДОК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ПРОВЕДЕНИЯ АТТЕСТАЦИИ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представление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работодателя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(под роспись за месяц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до заседания АК);  </a:t>
            </a:r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информация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 сроках и месте проведения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оценки знаний сообщается работнику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за месяц;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работодатель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издает 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приказ о проведении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altLang="ru-RU" sz="2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оценки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знаний;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работник</a:t>
            </a: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информирует</a:t>
            </a:r>
            <a:r>
              <a:rPr lang="ru-RU" altLang="ru-RU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аттестационную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комиссию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 форме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, 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предмете, классе, рабочей программе;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в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назначенный день работник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составляет </a:t>
            </a:r>
          </a:p>
          <a:p>
            <a:pPr algn="just" eaLnBrk="1" hangingPunct="1"/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конспект урока (занятия) на бумагоносителе 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в присутствии экспертов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ОО и члена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экспертной </a:t>
            </a:r>
            <a:endParaRPr lang="ru-RU" alt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к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омиссии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;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тему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урока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предлагает комиссия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из числа 10 тем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по изучению нового материала, указанных</a:t>
            </a:r>
          </a:p>
          <a:p>
            <a:pPr algn="just" eaLnBrk="1" hangingPunct="1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в рабочей программе</a:t>
            </a:r>
          </a:p>
        </p:txBody>
      </p:sp>
    </p:spTree>
    <p:extLst>
      <p:ext uri="{BB962C8B-B14F-4D97-AF65-F5344CB8AC3E}">
        <p14:creationId xmlns:p14="http://schemas.microsoft.com/office/powerpoint/2010/main" val="873531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179388" y="188913"/>
            <a:ext cx="8713787" cy="63357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 eaLnBrk="1" hangingPunct="1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</a:rPr>
              <a:t>ПОРЯДОК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ПРОВЕДЕНИЯ</a:t>
            </a:r>
          </a:p>
          <a:p>
            <a:pPr algn="just" eaLnBrk="1" hangingPunct="1"/>
            <a:endParaRPr lang="ru-RU" altLang="ru-RU" sz="2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протокол </a:t>
            </a: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решения АК  ОО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оформляется в день </a:t>
            </a:r>
            <a:endParaRPr lang="ru-RU" alt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just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проведения заседания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;  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выписка из протокола выдается работнику под роспись</a:t>
            </a:r>
          </a:p>
          <a:p>
            <a:pPr algn="just"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(в течение 3-х дней после заседания);</a:t>
            </a:r>
            <a:endParaRPr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algn="just" eaLnBrk="1" hangingPunct="1">
              <a:buFontTx/>
              <a:buChar char="-"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протокол  хранится в личном деле работника.</a:t>
            </a:r>
          </a:p>
          <a:p>
            <a:pPr algn="just" eaLnBrk="1" hangingPunct="1"/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algn="just"/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Внимание: </a:t>
            </a:r>
          </a:p>
          <a:p>
            <a:pPr algn="just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аттестационные листы  на педагогов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не оформляются, </a:t>
            </a:r>
          </a:p>
          <a:p>
            <a:pPr algn="just"/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запись в Трудовую книжку о подтверждении СЗД  </a:t>
            </a:r>
          </a:p>
          <a:p>
            <a:pPr algn="just"/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не вносится</a:t>
            </a:r>
          </a:p>
          <a:p>
            <a:pPr algn="just" eaLnBrk="1" hangingPunct="1"/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816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179388" y="-531440"/>
            <a:ext cx="8713787" cy="63357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Казанский образовательный портал</a:t>
            </a:r>
            <a:endParaRPr lang="en-US" altLang="ru-RU" sz="2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kazanobr.ru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/Аттестация</a:t>
            </a:r>
          </a:p>
          <a:p>
            <a:pPr algn="ctr" eaLnBrk="1" hangingPunct="1"/>
            <a:endParaRPr lang="ru-RU" altLang="ru-RU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Форум/Блоги</a:t>
            </a:r>
          </a:p>
          <a:p>
            <a:pPr algn="just" eaLnBrk="1" hangingPunct="1"/>
            <a:endParaRPr lang="ru-RU" altLang="ru-RU" sz="2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887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Основные задачи по аттестации</a:t>
            </a:r>
            <a:br>
              <a:rPr lang="ru-RU" altLang="ru-RU" sz="40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altLang="ru-RU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 на 2014/2015 учебный год: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внедрение нового порядка аттестации в Республике Татарстан в части установления первой и высшей квалификационной категории;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переведение процедур педагогической аттестации в режим информационных технологий в системе «Электронное образование в Республике Татарстан»;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внедрение нового порядка аттестации в ОО в части  проведения аттестации на СЗД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28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ОСНОВОПОЛАГАЮЩИЕ ДОКУМЕНТЫ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  <a:defRPr/>
            </a:pP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Федеральный закон от 29.12.2012 № 273 «Об образовании в Российской Федерации»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статья 49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Постановление Правительства России  от 08.08.2013 № 678 «Об утверждении номенклатуры должностей педагогических работников, должностей руководящих работников»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 err="1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МОиН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РФ от 07 апреля 2014 г. № 276 «О порядке проведения аттестации педагогических работников образовательных организаций, осуществляющих образовательную деятельность»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70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ru-RU" sz="36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itchFamily="18" charset="0"/>
              </a:rPr>
              <a:t>региональная нормативная база:</a:t>
            </a: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Административный регламент МО и Н РТ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по проведению аттестации педагогических работников (приказ от 25.07.2014 г. № 4231/14). Зарегистрирован в Министерстве юстиции РТ от 31.10.2014 №2464.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Регламент 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проведения оценки знаний в письменной форме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для педагогических работников образовательных организаций Республики Татарстан (Проект направлен письмом 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МОиН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 РТ. Утверждён локальными актами образовательных организаций.)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42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ru-RU" sz="36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itchFamily="18" charset="0"/>
              </a:rPr>
              <a:t>Обновлённая региональная нормативная </a:t>
            </a:r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itchFamily="18" charset="0"/>
              </a:rPr>
              <a:t>база </a:t>
            </a: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itchFamily="18" charset="0"/>
              </a:rPr>
              <a:t>: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defRPr/>
            </a:pPr>
            <a:endParaRPr lang="ru-RU" b="1" dirty="0">
              <a:solidFill>
                <a:srgbClr val="C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Приказ 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МО и Н РТ от 18.02.2015г. № 988/15 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«О проведении аттестации  педагогических работников организаций Республики Татарстан, осуществляющих образовательную деятельность в 2015 г</a:t>
            </a:r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.» </a:t>
            </a: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(издается ежегодно)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defRPr/>
            </a:pPr>
            <a:endParaRPr lang="ru-RU" b="1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Приказ МО и Н РТ от 14 января  2015 г. № 79/15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«Об утверждении Положения о формах и процедурах аттестации педагогических работников организаций Республики Татарстан, осуществляющих образовательную деятельность»</a:t>
            </a: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b="1" dirty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b="1" dirty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15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630180"/>
              </p:ext>
            </p:extLst>
          </p:nvPr>
        </p:nvGraphicFramePr>
        <p:xfrm>
          <a:off x="457200" y="404664"/>
          <a:ext cx="82296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81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0023DA00-C3D0-47E4-B60C-B254843F8D1E}" type="slidenum">
              <a:rPr lang="ru-RU" altLang="ru-RU" sz="1200">
                <a:solidFill>
                  <a:schemeClr val="tx1"/>
                </a:solidFill>
                <a:latin typeface="Verdana" pitchFamily="34" charset="0"/>
              </a:rPr>
              <a:pPr algn="r" eaLnBrk="1" hangingPunct="1"/>
              <a:t>7</a:t>
            </a:fld>
            <a:endParaRPr lang="ru-RU" altLang="ru-RU" sz="12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79388" y="260350"/>
            <a:ext cx="8640762" cy="60753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 altLang="ru-RU" sz="26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Два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вида аттестации для педагогов:</a:t>
            </a:r>
          </a:p>
          <a:p>
            <a:pPr eaLnBrk="1" hangingPunct="1"/>
            <a:endParaRPr lang="ru-RU" altLang="ru-RU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 u="sng" dirty="0">
                <a:solidFill>
                  <a:srgbClr val="FF0000"/>
                </a:solidFill>
                <a:latin typeface="Times New Roman" pitchFamily="18" charset="0"/>
              </a:rPr>
              <a:t>1 вид: 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с целью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подтверждения соответствия</a:t>
            </a:r>
          </a:p>
          <a:p>
            <a:pPr eaLnBrk="1" hangingPunct="1"/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занимаемой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должности  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на уровне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ОО</a:t>
            </a:r>
            <a:endParaRPr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/>
            <a:endParaRPr lang="ru-RU" altLang="ru-RU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 u="sng" dirty="0">
                <a:solidFill>
                  <a:srgbClr val="FF0000"/>
                </a:solidFill>
                <a:latin typeface="Times New Roman" pitchFamily="18" charset="0"/>
              </a:rPr>
              <a:t>2 вид: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для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установления соответствия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уровня </a:t>
            </a:r>
          </a:p>
          <a:p>
            <a:pPr eaLnBrk="1" hangingPunct="1"/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квалификации требованиям 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квалификационной </a:t>
            </a:r>
            <a:endParaRPr lang="ru-RU" alt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атегории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первой или высшей)</a:t>
            </a:r>
          </a:p>
        </p:txBody>
      </p:sp>
      <p:sp>
        <p:nvSpPr>
          <p:cNvPr id="31748" name="Заголовок 2"/>
          <p:cNvSpPr>
            <a:spLocks/>
          </p:cNvSpPr>
          <p:nvPr/>
        </p:nvSpPr>
        <p:spPr bwMode="auto">
          <a:xfrm>
            <a:off x="395288" y="476250"/>
            <a:ext cx="85169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1" hangingPunct="1"/>
            <a:r>
              <a:rPr lang="ru-RU" altLang="ru-RU" sz="4000" b="1" u="sng">
                <a:solidFill>
                  <a:srgbClr val="FF0000"/>
                </a:solidFill>
                <a:latin typeface="Times New Roman" pitchFamily="18" charset="0"/>
              </a:rPr>
              <a:t>Изменения в порядке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3561254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ru-RU" altLang="ru-RU" sz="3600" dirty="0">
                <a:solidFill>
                  <a:srgbClr val="FF0000"/>
                </a:solidFill>
                <a:latin typeface="Arial Black" panose="020B0A04020102020204" pitchFamily="34" charset="0"/>
              </a:rPr>
              <a:t>ЗАЯВИТЕЛЬНАЯ  АТТЕСТАЦИЯ НА  ПЕРВУЮ  И ВЫСШУЮ  </a:t>
            </a:r>
            <a:r>
              <a:rPr lang="ru-RU" altLang="ru-R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КАТЕГОРИЮ</a:t>
            </a:r>
            <a:endParaRPr lang="ru-RU" altLang="ru-RU" sz="36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</a:pPr>
            <a:endParaRPr lang="ru-RU" sz="2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Ц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ентрализованный </a:t>
            </a:r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прием 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 </a:t>
            </a:r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заявлений на 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первую или высшую квалификационную категорию через ИС «Аттестация» </a:t>
            </a:r>
            <a:r>
              <a:rPr lang="ru-RU" sz="29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(прием заявлений – октябрь, январь)</a:t>
            </a:r>
            <a:endParaRPr lang="ru-RU" sz="29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endParaRPr lang="ru-RU" sz="2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Централизованное компьютерное тестирование через личный кабинет в разделе «Педагогическая аттестация»       </a:t>
            </a:r>
            <a:r>
              <a:rPr lang="ru-RU" sz="29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(1 попытка, отмена 2-х добавочных баллов)</a:t>
            </a: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endParaRPr lang="ru-RU" sz="29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Экспертиза профессиональной деятельности через ИС «Аттестация»       </a:t>
            </a:r>
            <a:r>
              <a:rPr lang="ru-RU" sz="29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(выбирает эксперта система)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 </a:t>
            </a:r>
            <a:endParaRPr lang="ru-RU" sz="29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endParaRPr lang="ru-RU" sz="29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Н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аправление </a:t>
            </a:r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пакета документов в МО и Н 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РТ </a:t>
            </a:r>
            <a:r>
              <a:rPr lang="ru-RU" sz="29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(в случае признания результатов деятельности педагога не соответствующими квалификационным требованиям, документы претендента отклоняются, квалификационная категория утрачивается)</a:t>
            </a:r>
            <a:endParaRPr lang="ru-RU" sz="2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/>
              </a:rPr>
              <a:t>    </a:t>
            </a:r>
            <a:endParaRPr lang="ru-RU" sz="2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1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179388" y="407987"/>
            <a:ext cx="8137525" cy="6075363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r>
              <a:rPr lang="ru-RU" altLang="ru-RU" sz="2400" b="1" u="sng" dirty="0" smtClean="0">
                <a:solidFill>
                  <a:srgbClr val="FF0000"/>
                </a:solidFill>
                <a:latin typeface="Times New Roman" pitchFamily="18" charset="0"/>
              </a:rPr>
              <a:t>ОБЯЗАТЕЛЬНАЯ  </a:t>
            </a:r>
            <a:r>
              <a:rPr lang="ru-RU" altLang="ru-RU" sz="2400" b="1" u="sng" dirty="0">
                <a:solidFill>
                  <a:srgbClr val="FF0000"/>
                </a:solidFill>
                <a:latin typeface="Times New Roman" pitchFamily="18" charset="0"/>
              </a:rPr>
              <a:t>АТТЕСТАЦИЯ</a:t>
            </a:r>
          </a:p>
          <a:p>
            <a:pPr algn="ctr" eaLnBrk="1" hangingPunct="1"/>
            <a:endParaRPr lang="ru-RU" altLang="ru-RU" sz="32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Аттестация с целью подтверждения</a:t>
            </a:r>
          </a:p>
          <a:p>
            <a:pPr algn="ctr"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соответствия  занимаемой должности </a:t>
            </a:r>
          </a:p>
          <a:p>
            <a:pPr algn="ctr"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проводится по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представлению 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работодателя</a:t>
            </a:r>
          </a:p>
          <a:p>
            <a:pPr algn="ctr"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один раз</a:t>
            </a:r>
            <a:r>
              <a:rPr lang="ru-RU" altLang="ru-RU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в 5 лет </a:t>
            </a: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в отношении тех, </a:t>
            </a:r>
          </a:p>
          <a:p>
            <a:pPr algn="ctr"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у кого нет квалификационных категорий</a:t>
            </a:r>
          </a:p>
          <a:p>
            <a:pPr algn="ctr" eaLnBrk="1" hangingPunct="1"/>
            <a:r>
              <a:rPr lang="ru-RU" altLang="ru-RU" sz="3200" b="1" i="1" dirty="0" smtClean="0">
                <a:solidFill>
                  <a:srgbClr val="0033CC"/>
                </a:solidFill>
                <a:latin typeface="Times New Roman" pitchFamily="18" charset="0"/>
              </a:rPr>
              <a:t>    </a:t>
            </a:r>
          </a:p>
          <a:p>
            <a:pPr algn="ctr" eaLnBrk="1" hangingPunct="1"/>
            <a:r>
              <a:rPr lang="ru-RU" alt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Процедура </a:t>
            </a:r>
            <a:r>
              <a:rPr lang="ru-RU" alt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аттестации: </a:t>
            </a:r>
          </a:p>
          <a:p>
            <a:pPr algn="ctr" eaLnBrk="1" hangingPunct="1"/>
            <a:r>
              <a:rPr lang="ru-RU" altLang="ru-RU" sz="3200" b="1" i="1" dirty="0">
                <a:solidFill>
                  <a:srgbClr val="FF0000"/>
                </a:solidFill>
                <a:latin typeface="Times New Roman" pitchFamily="18" charset="0"/>
              </a:rPr>
              <a:t>Оценка профессиональной деятельности </a:t>
            </a:r>
          </a:p>
          <a:p>
            <a:pPr algn="ctr" eaLnBrk="1" hangingPunct="1"/>
            <a:r>
              <a:rPr lang="ru-RU" altLang="ru-RU" sz="3200" b="1" i="1" dirty="0">
                <a:solidFill>
                  <a:srgbClr val="FF0000"/>
                </a:solidFill>
                <a:latin typeface="Times New Roman" pitchFamily="18" charset="0"/>
              </a:rPr>
              <a:t>(оценка знаний в письменной </a:t>
            </a:r>
            <a:r>
              <a:rPr lang="ru-RU" altLang="ru-RU" sz="3200" b="1" i="1" dirty="0" smtClean="0">
                <a:solidFill>
                  <a:srgbClr val="FF0000"/>
                </a:solidFill>
                <a:latin typeface="Times New Roman" pitchFamily="18" charset="0"/>
              </a:rPr>
              <a:t>форме)</a:t>
            </a:r>
          </a:p>
          <a:p>
            <a:pPr algn="ctr" eaLnBrk="1" hangingPunct="1"/>
            <a:r>
              <a:rPr lang="ru-RU" alt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(Не в ИС «Аттестация»!)</a:t>
            </a:r>
            <a:endParaRPr lang="ru-RU" altLang="ru-RU" sz="32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ru-RU" altLang="ru-RU" sz="28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32772" name="Заголовок 2"/>
          <p:cNvSpPr>
            <a:spLocks/>
          </p:cNvSpPr>
          <p:nvPr/>
        </p:nvSpPr>
        <p:spPr bwMode="auto">
          <a:xfrm>
            <a:off x="395288" y="476250"/>
            <a:ext cx="85169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ru-RU" altLang="ru-RU" sz="40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4073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818</TotalTime>
  <Words>856</Words>
  <Application>Microsoft Office PowerPoint</Application>
  <PresentationFormat>Экран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Приоритетное направление кадровой политики в системе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Приоритетное направление кадровой политики в системе образования  </dc:title>
  <cp:lastModifiedBy>User</cp:lastModifiedBy>
  <cp:revision>34</cp:revision>
  <dcterms:modified xsi:type="dcterms:W3CDTF">2015-04-29T10:27:52Z</dcterms:modified>
</cp:coreProperties>
</file>